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3" r:id="rId1"/>
  </p:sldMasterIdLst>
  <p:notesMasterIdLst>
    <p:notesMasterId r:id="rId13"/>
  </p:notesMasterIdLst>
  <p:handoutMasterIdLst>
    <p:handoutMasterId r:id="rId14"/>
  </p:handoutMasterIdLst>
  <p:sldIdLst>
    <p:sldId id="275" r:id="rId2"/>
    <p:sldId id="293" r:id="rId3"/>
    <p:sldId id="286" r:id="rId4"/>
    <p:sldId id="291" r:id="rId5"/>
    <p:sldId id="287" r:id="rId6"/>
    <p:sldId id="288" r:id="rId7"/>
    <p:sldId id="289" r:id="rId8"/>
    <p:sldId id="290" r:id="rId9"/>
    <p:sldId id="285" r:id="rId10"/>
    <p:sldId id="294" r:id="rId11"/>
    <p:sldId id="268" r:id="rId12"/>
  </p:sldIdLst>
  <p:sldSz cx="9144000" cy="6858000" type="screen4x3"/>
  <p:notesSz cx="6858000" cy="9144000"/>
  <p:defaultTextStyle>
    <a:defPPr>
      <a:defRPr lang="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jay Seshan" initials="SS" lastIdx="1" clrIdx="0">
    <p:extLst>
      <p:ext uri="{19B8F6BF-5375-455C-9EA6-DF929625EA0E}">
        <p15:presenceInfo xmlns:p15="http://schemas.microsoft.com/office/powerpoint/2012/main" userId="76a5d516ed59655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AE9F"/>
    <a:srgbClr val="FF9732"/>
    <a:srgbClr val="FFD500"/>
    <a:srgbClr val="1BCFE9"/>
    <a:srgbClr val="13B09B"/>
    <a:srgbClr val="0290F8"/>
    <a:srgbClr val="FE59D0"/>
    <a:srgbClr val="F55455"/>
    <a:srgbClr val="02B64E"/>
    <a:srgbClr val="FFB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45"/>
    <p:restoredTop sz="94613"/>
  </p:normalViewPr>
  <p:slideViewPr>
    <p:cSldViewPr snapToGrid="0" snapToObjects="1">
      <p:cViewPr varScale="1">
        <p:scale>
          <a:sx n="136" d="100"/>
          <a:sy n="136" d="100"/>
        </p:scale>
        <p:origin x="108" y="58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40048-1E4D-CD41-AC49-0750EB72586B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592D1-055B-824F-99E1-F69F9F11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148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484CF-5098-F24E-8881-583515D5C406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67714-547E-8A4E-AE1C-9E3378A83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7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241" y="2579003"/>
            <a:ext cx="8787652" cy="24685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754" y="2676578"/>
            <a:ext cx="58158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6712" y="4176248"/>
            <a:ext cx="5741894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rgbClr val="0EAE9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By Sanjay and Arvind Seshan</a:t>
            </a:r>
          </a:p>
        </p:txBody>
      </p:sp>
      <p:sp>
        <p:nvSpPr>
          <p:cNvPr id="8" name="Subtitle 1">
            <a:extLst>
              <a:ext uri="{FF2B5EF4-FFF2-40B4-BE49-F238E27FC236}">
                <a16:creationId xmlns:a16="http://schemas.microsoft.com/office/drawing/2014/main" id="{227F28FB-346D-45F5-A52C-A1B7DBC13191}"/>
              </a:ext>
            </a:extLst>
          </p:cNvPr>
          <p:cNvSpPr txBox="1">
            <a:spLocks/>
          </p:cNvSpPr>
          <p:nvPr/>
        </p:nvSpPr>
        <p:spPr>
          <a:xfrm>
            <a:off x="4808377" y="357846"/>
            <a:ext cx="4161516" cy="509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3200" dirty="0"/>
              <a:t>PRIME LESSONS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13C618-BE4E-4AD7-9CD9-0AB9F17BD5D4}"/>
              </a:ext>
            </a:extLst>
          </p:cNvPr>
          <p:cNvSpPr txBox="1"/>
          <p:nvPr/>
        </p:nvSpPr>
        <p:spPr>
          <a:xfrm>
            <a:off x="6331000" y="685891"/>
            <a:ext cx="2440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/>
              <a:t>By the Makers of EV3Lessons</a:t>
            </a:r>
          </a:p>
        </p:txBody>
      </p:sp>
      <p:pic>
        <p:nvPicPr>
          <p:cNvPr id="18" name="Picture 1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69DF8FC2-9ED1-BB44-8E96-5B069F6C6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649" y="993668"/>
            <a:ext cx="1158461" cy="1158461"/>
          </a:xfrm>
          <a:prstGeom prst="rect">
            <a:avLst/>
          </a:prstGeom>
        </p:spPr>
      </p:pic>
      <p:pic>
        <p:nvPicPr>
          <p:cNvPr id="19" name="Picture 18" descr="Shape, square&#10;&#10;Description automatically generated">
            <a:extLst>
              <a:ext uri="{FF2B5EF4-FFF2-40B4-BE49-F238E27FC236}">
                <a16:creationId xmlns:a16="http://schemas.microsoft.com/office/drawing/2014/main" id="{2D46D815-081F-064A-AFA6-098A6E7A3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647" y="993669"/>
            <a:ext cx="1158461" cy="1158461"/>
          </a:xfrm>
          <a:prstGeom prst="rect">
            <a:avLst/>
          </a:prstGeom>
        </p:spPr>
      </p:pic>
      <p:sp>
        <p:nvSpPr>
          <p:cNvPr id="9" name="Subtitle 1">
            <a:extLst>
              <a:ext uri="{FF2B5EF4-FFF2-40B4-BE49-F238E27FC236}">
                <a16:creationId xmlns:a16="http://schemas.microsoft.com/office/drawing/2014/main" id="{5F0DB5FA-BC67-954B-8491-3E9550079128}"/>
              </a:ext>
            </a:extLst>
          </p:cNvPr>
          <p:cNvSpPr txBox="1">
            <a:spLocks/>
          </p:cNvSpPr>
          <p:nvPr userDrawn="1"/>
        </p:nvSpPr>
        <p:spPr>
          <a:xfrm>
            <a:off x="4808377" y="357846"/>
            <a:ext cx="4161516" cy="509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3200" dirty="0"/>
              <a:t>PRIME LESSONS</a:t>
            </a:r>
          </a:p>
        </p:txBody>
      </p:sp>
    </p:spTree>
    <p:extLst>
      <p:ext uri="{BB962C8B-B14F-4D97-AF65-F5344CB8AC3E}">
        <p14:creationId xmlns:p14="http://schemas.microsoft.com/office/powerpoint/2010/main" val="403891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34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686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2200" y="1174924"/>
            <a:ext cx="4185204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52" y="1177439"/>
            <a:ext cx="4226411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A4B09-24AC-454E-8A0C-D31EDE12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4EC4D01-901A-4258-A65D-27A4329F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3A7F9C-E99E-44C1-89A0-A6ED28ADCEF0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F86C8F5-3CD8-41C6-A6C4-EF53AE7214CB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89BF07E-558D-420A-943A-465BCC22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7623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7E6853-34E8-4052-808F-422B5860D59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FA1566-CE68-450F-950A-CED46009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82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2632993-FC7F-42E0-9D01-6C58965F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7B8D68D-165F-4007-99ED-9807B7E8C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2068E05-BA91-41C0-82CA-8F2AD35C67E8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2971BF8-D77B-4814-931D-48F5EB38C3C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7D59584-71E8-443A-AF13-6C99AD60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7953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E18750-3B08-429F-A276-D977DF7F7295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9B12976-4243-42C3-AD82-864781743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B5BF95A-3885-4491-876B-4C99D444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25C0E0-87AD-4A9A-8CC2-D51E549C54AC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57F6DEB-B3FE-4632-A871-23BAA7FEA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518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088" y="1140006"/>
            <a:ext cx="8831580" cy="5082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36372" y="631650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9C872A-C57F-4B1F-AFD0-FDF125C3C485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790FDE8-A310-E548-B94E-B7A1F2428AE8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4462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F621E0-AEE7-4799-81EB-EB99ED60C8DF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40FAB25-E17C-4189-8846-137BC28A1EB3}"/>
              </a:ext>
            </a:extLst>
          </p:cNvPr>
          <p:cNvSpPr txBox="1">
            <a:spLocks/>
          </p:cNvSpPr>
          <p:nvPr/>
        </p:nvSpPr>
        <p:spPr>
          <a:xfrm>
            <a:off x="175260" y="292975"/>
            <a:ext cx="8746864" cy="752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F49CD0-A4E1-7E4E-B7F5-8AE0447FD6A4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D321A34-0905-DD4E-8E19-6B4A14D3EB01}"/>
              </a:ext>
            </a:extLst>
          </p:cNvPr>
          <p:cNvSpPr txBox="1">
            <a:spLocks/>
          </p:cNvSpPr>
          <p:nvPr userDrawn="1"/>
        </p:nvSpPr>
        <p:spPr>
          <a:xfrm>
            <a:off x="175260" y="292975"/>
            <a:ext cx="8746864" cy="752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270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2200" y="1174924"/>
            <a:ext cx="4185204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52" y="1177439"/>
            <a:ext cx="4226411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A4B09-24AC-454E-8A0C-D31EDE12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4EC4D01-901A-4258-A65D-27A4329F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3A7F9C-E99E-44C1-89A0-A6ED28ADCEF0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F86C8F5-3CD8-41C6-A6C4-EF53AE7214CB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89BF07E-558D-420A-943A-465BCC22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1BC84A2-B626-9146-BD36-CC9577AA5DFD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C477FFC-AADA-A84B-8CE6-DE6556A365C5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648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7E6853-34E8-4052-808F-422B5860D591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FA1566-CE68-450F-950A-CED46009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81D9B7-F824-964C-A954-165CF548838B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107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2632993-FC7F-42E0-9D01-6C58965F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7B8D68D-165F-4007-99ED-9807B7E8C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2068E05-BA91-41C0-82CA-8F2AD35C67E8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2971BF8-D77B-4814-931D-48F5EB38C3C1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7D59584-71E8-443A-AF13-6C99AD60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3FEEAE-BEA1-9741-A4E6-D358D4D841C0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A16426C-3C08-884D-A137-BD1381C62272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240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E18750-3B08-429F-A276-D977DF7F7295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9B12976-4243-42C3-AD82-864781743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B5BF95A-3885-4491-876B-4C99D444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25C0E0-87AD-4A9A-8CC2-D51E549C54AC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57F6DEB-B3FE-4632-A871-23BAA7FEA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412364-55E0-0547-913C-E0F1C8EB0A90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1163243-4291-E84B-AAD8-E32B615FC43B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673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2020 Prime Lessons (primelessons.org) CC-BY-NC-SA.  (Last edit: 12/14/2020)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593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2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3289" y="270616"/>
            <a:ext cx="8834991" cy="6975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3289" y="1059264"/>
            <a:ext cx="8834991" cy="4823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3290" y="111873"/>
            <a:ext cx="2926080" cy="10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52201" y="111873"/>
            <a:ext cx="2926080" cy="108000"/>
          </a:xfrm>
          <a:prstGeom prst="rect">
            <a:avLst/>
          </a:prstGeom>
          <a:solidFill>
            <a:srgbClr val="0EAE9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097745" y="111873"/>
            <a:ext cx="2926080" cy="108000"/>
          </a:xfrm>
          <a:prstGeom prst="rect">
            <a:avLst/>
          </a:prstGeom>
          <a:solidFill>
            <a:srgbClr val="FFD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010EC07-0A4A-4C6A-950D-55707B6C7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409" y="6266485"/>
            <a:ext cx="759983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C4CC031-9FAD-457B-A616-9F45DA2D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BBD74847-7BE4-4E4D-8159-51DF7B93C61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AF90A68-628C-4E8F-BCF5-404070DD47EC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7549D1-23EE-464C-94B2-996EB2542D98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999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65" r:id="rId12"/>
    <p:sldLayoutId id="2147483766" r:id="rId13"/>
    <p:sldLayoutId id="2147483767" r:id="rId14"/>
    <p:sldLayoutId id="2147483768" r:id="rId1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-www-live-s.legocdn.com/sc/media/files/support/spike-prime/le_spike_prime_set_element_overview_classroom_poster_18x24inch-a7ecd36fbf6d15fd4c7617f4cb882531.pdf" TargetMode="External"/><Relationship Id="rId2" Type="http://schemas.openxmlformats.org/officeDocument/2006/relationships/hyperlink" Target="https://www.lego.com/en-us/service/replacementpart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-www-live-s.legocdn.com/sc/media/files/support/spike-prime/le_spike_prime_expansion_set_element_overview_classroom_poster_18x24inch-1ffffebb088c5875820d767462b0a1d3.pd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www.primelessons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BC3E9-07DB-4552-A942-72E53C7F1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754" y="2676578"/>
            <a:ext cx="8584534" cy="1504844"/>
          </a:xfrm>
        </p:spPr>
        <p:txBody>
          <a:bodyPr/>
          <a:lstStyle/>
          <a:p>
            <a:r>
              <a:rPr lang="nl-NL" dirty="0"/>
              <a:t>Makkelijker bouwen met Spike prime en ROBOT INVENTOR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1BF9D1-6614-46BD-A5B9-F242E4ED39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>
                <a:solidFill>
                  <a:schemeClr val="tx1"/>
                </a:solidFill>
              </a:rPr>
              <a:t>door </a:t>
            </a:r>
            <a:r>
              <a:rPr lang="nl-NL" dirty="0" err="1">
                <a:solidFill>
                  <a:schemeClr val="tx1"/>
                </a:solidFill>
              </a:rPr>
              <a:t>sanjay</a:t>
            </a:r>
            <a:r>
              <a:rPr lang="nl-NL" dirty="0">
                <a:solidFill>
                  <a:schemeClr val="tx1"/>
                </a:solidFill>
              </a:rPr>
              <a:t> en </a:t>
            </a:r>
            <a:r>
              <a:rPr lang="nl-NL" dirty="0" err="1">
                <a:solidFill>
                  <a:schemeClr val="tx1"/>
                </a:solidFill>
              </a:rPr>
              <a:t>Arvind</a:t>
            </a:r>
            <a:r>
              <a:rPr lang="nl-NL" dirty="0">
                <a:solidFill>
                  <a:schemeClr val="tx1"/>
                </a:solidFill>
              </a:rPr>
              <a:t> </a:t>
            </a:r>
            <a:r>
              <a:rPr lang="nl-NL" dirty="0" err="1">
                <a:solidFill>
                  <a:schemeClr val="tx1"/>
                </a:solidFill>
              </a:rPr>
              <a:t>Seshan</a:t>
            </a:r>
            <a:endParaRPr lang="nl-NL" dirty="0">
              <a:solidFill>
                <a:schemeClr val="tx1"/>
              </a:solidFill>
            </a:endParaRPr>
          </a:p>
          <a:p>
            <a:r>
              <a:rPr lang="nl-NL" dirty="0">
                <a:solidFill>
                  <a:schemeClr val="tx1"/>
                </a:solidFill>
              </a:rPr>
              <a:t>Vertaald roy </a:t>
            </a:r>
            <a:r>
              <a:rPr lang="nl-NL" dirty="0" err="1">
                <a:solidFill>
                  <a:schemeClr val="tx1"/>
                </a:solidFill>
              </a:rPr>
              <a:t>krikke</a:t>
            </a:r>
            <a:r>
              <a:rPr lang="nl-NL" dirty="0">
                <a:solidFill>
                  <a:schemeClr val="tx1"/>
                </a:solidFill>
              </a:rPr>
              <a:t> en </a:t>
            </a:r>
            <a:r>
              <a:rPr lang="nl-NL" dirty="0" err="1">
                <a:solidFill>
                  <a:schemeClr val="tx1"/>
                </a:solidFill>
              </a:rPr>
              <a:t>henriëtte</a:t>
            </a:r>
            <a:r>
              <a:rPr lang="nl-NL" dirty="0">
                <a:solidFill>
                  <a:schemeClr val="tx1"/>
                </a:solidFill>
              </a:rPr>
              <a:t> van dorp</a:t>
            </a:r>
          </a:p>
        </p:txBody>
      </p:sp>
    </p:spTree>
    <p:extLst>
      <p:ext uri="{BB962C8B-B14F-4D97-AF65-F5344CB8AC3E}">
        <p14:creationId xmlns:p14="http://schemas.microsoft.com/office/powerpoint/2010/main" val="4091814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7388-74A9-4935-86E0-9BBF25ED6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dirty="0"/>
              <a:t>WAAR KAN IK deze ELEMENTEN KOPEN?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84D87-85D6-425E-B18C-0C66877DF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" dirty="0"/>
              <a:t>Vervanging van LEGO-onderdelen: </a:t>
            </a:r>
            <a:r>
              <a:rPr lang="nl" dirty="0">
                <a:hlinkClick r:id="rId2"/>
              </a:rPr>
              <a:t>https://www.lego.com/en-us/service/replacementparts</a:t>
            </a:r>
            <a:endParaRPr lang="es-419" dirty="0"/>
          </a:p>
          <a:p>
            <a:r>
              <a:rPr lang="nl" dirty="0"/>
              <a:t>SPIKE Prime-set – 45678</a:t>
            </a:r>
          </a:p>
          <a:p>
            <a:pPr lvl="1"/>
            <a:r>
              <a:rPr lang="nl" dirty="0"/>
              <a:t>Inventaris: </a:t>
            </a:r>
            <a:r>
              <a:rPr lang="nl" dirty="0">
                <a:hlinkClick r:id="rId3"/>
              </a:rPr>
              <a:t>https://le-www-live-s.legocdn.com/sc/media/files/support/spike-prime/le_spike_prime_set_element_overview_classroom_poster_18x24inch-a7ecd36fbf6d15fd4c7617f4cb882531.pdf</a:t>
            </a:r>
            <a:endParaRPr lang="es-419" dirty="0"/>
          </a:p>
          <a:p>
            <a:r>
              <a:rPr lang="nl" dirty="0"/>
              <a:t>SPIKE Prime-uitbreiding – 45680</a:t>
            </a:r>
          </a:p>
          <a:p>
            <a:pPr lvl="1"/>
            <a:r>
              <a:rPr lang="nl" dirty="0"/>
              <a:t>Inventaris: </a:t>
            </a:r>
            <a:r>
              <a:rPr lang="nl" dirty="0">
                <a:hlinkClick r:id="rId4"/>
              </a:rPr>
              <a:t>https://le-www-live-s.legocdn.com/sc/media/files/support/spike-prime/le_spike_prime_expansion_set_element_overview_classroom_poster_18x24inch-1ffffebb088c5875820d767462b0a1d3.pdf</a:t>
            </a:r>
            <a:endParaRPr lang="es-419" dirty="0"/>
          </a:p>
          <a:p>
            <a:r>
              <a:rPr lang="nl" dirty="0"/>
              <a:t>MINDSTORMS Robotuitvinder – 51515</a:t>
            </a:r>
          </a:p>
          <a:p>
            <a:pPr lvl="1"/>
            <a:r>
              <a:rPr lang="nl" dirty="0"/>
              <a:t>Inventaris: https://brickset.com/inventories/51515-1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675D-FACA-4FB3-80A3-8FF9D5B21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10</a:t>
            </a:fld>
            <a:endParaRPr lang="en-US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1F7295AD-3A46-1E92-13B7-49B15ACC4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9055591" cy="365125"/>
          </a:xfrm>
        </p:spPr>
        <p:txBody>
          <a:bodyPr/>
          <a:lstStyle/>
          <a:p>
            <a:r>
              <a:rPr lang="nl" dirty="0"/>
              <a:t>Copyright © 2020 Prime Lessons (primelessons.org) CC-BY-NC-SA. (Laatste bewerking: 14-12-2020)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734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7983"/>
            <a:ext cx="8245474" cy="2111017"/>
          </a:xfrm>
        </p:spPr>
        <p:txBody>
          <a:bodyPr>
            <a:normAutofit/>
          </a:bodyPr>
          <a:lstStyle/>
          <a:p>
            <a:r>
              <a:rPr lang="nl-NL" dirty="0"/>
              <a:t>Deze les is gemaakt door </a:t>
            </a:r>
            <a:r>
              <a:rPr lang="nl-NL" dirty="0" err="1"/>
              <a:t>Sanjay</a:t>
            </a:r>
            <a:r>
              <a:rPr lang="nl-NL" dirty="0"/>
              <a:t> </a:t>
            </a:r>
            <a:r>
              <a:rPr lang="nl-NL" dirty="0" err="1"/>
              <a:t>Seshan</a:t>
            </a:r>
            <a:r>
              <a:rPr lang="nl-NL" dirty="0"/>
              <a:t> en </a:t>
            </a:r>
            <a:r>
              <a:rPr lang="nl-NL" dirty="0" err="1"/>
              <a:t>Arvind</a:t>
            </a:r>
            <a:r>
              <a:rPr lang="nl-NL" dirty="0"/>
              <a:t> </a:t>
            </a:r>
            <a:r>
              <a:rPr lang="nl-NL" dirty="0" err="1"/>
              <a:t>Seshan</a:t>
            </a:r>
            <a:r>
              <a:rPr lang="nl-NL" dirty="0"/>
              <a:t> voor Prime </a:t>
            </a:r>
            <a:r>
              <a:rPr lang="nl-NL" dirty="0" err="1"/>
              <a:t>Lessons</a:t>
            </a:r>
            <a:endParaRPr lang="nl-NL" dirty="0"/>
          </a:p>
          <a:p>
            <a:r>
              <a:rPr lang="nl-NL" dirty="0"/>
              <a:t>Deze lessen zijn door Roy Krikke en Henriëtte van Dorp vertaald in het Nederlands
Meer lessen zijn beschikbaar op </a:t>
            </a:r>
            <a:r>
              <a:rPr lang="en-US" dirty="0">
                <a:hlinkClick r:id="rId2"/>
              </a:rPr>
              <a:t>www.primelessons.org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2023 Prime Lessons (primelessons.org) CC-BY-NC-SA.  </a:t>
            </a:r>
            <a:r>
              <a:rPr lang="en-US"/>
              <a:t>(Last edit: 05/11/2023)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39919-47A8-43E0-85A2-F648492C2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75029" y="5862802"/>
            <a:ext cx="7734052" cy="369332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Creative Commons Attribution-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NonCommercial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ShareAlike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 4.0 International License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5" descr="Creative Commons Licens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510" y="5253616"/>
            <a:ext cx="1479091" cy="521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7067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5A2B-92C0-4082-B59B-C6E2DBF07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dirty="0"/>
              <a:t>Vierkant Vormfactoren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FFB47-1B77-4415-9FEF-1275B8DE5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6"/>
            <a:ext cx="8851752" cy="5082601"/>
          </a:xfrm>
        </p:spPr>
        <p:txBody>
          <a:bodyPr/>
          <a:lstStyle/>
          <a:p>
            <a:r>
              <a:rPr lang="nl" dirty="0"/>
              <a:t>De hub, motoren en sensoren zijn allemaal vierkanten met aan alle kanten Technic-pingaten. Dit maakt ze gemakkelijk te bouwen, of je nu SPIKE Prime of Robot Inventor gebruikt.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9B8BBD-ADCA-478E-B5AE-DCC71CC23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9055591" cy="365125"/>
          </a:xfrm>
        </p:spPr>
        <p:txBody>
          <a:bodyPr/>
          <a:lstStyle/>
          <a:p>
            <a:r>
              <a:rPr lang="nl" dirty="0"/>
              <a:t>Copyright © 2020 Prime Lessons (primelessons.org) CC-BY-NC-SA. (Laatste bewerking: 14-12-2020)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BEF9B5-9C42-4EA6-84D7-7AD9F08E5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2</a:t>
            </a:fld>
            <a:endParaRPr lang="en-US"/>
          </a:p>
        </p:txBody>
      </p:sp>
      <p:pic>
        <p:nvPicPr>
          <p:cNvPr id="12" name="Picture 11" descr="A close up of a toy&#10;&#10;Description automatically generated">
            <a:extLst>
              <a:ext uri="{FF2B5EF4-FFF2-40B4-BE49-F238E27FC236}">
                <a16:creationId xmlns:a16="http://schemas.microsoft.com/office/drawing/2014/main" id="{B2620AB9-7965-47C7-A5C7-8FE5388EB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66" y="2864431"/>
            <a:ext cx="4486121" cy="2523443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B29CE802-C6DB-EB41-BA1F-EB3E4FC6D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000" y="2116282"/>
            <a:ext cx="5080000" cy="381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18DB9C-195B-FD80-22B3-3776859B991B}"/>
              </a:ext>
            </a:extLst>
          </p:cNvPr>
          <p:cNvSpPr txBox="1"/>
          <p:nvPr/>
        </p:nvSpPr>
        <p:spPr>
          <a:xfrm>
            <a:off x="2286000" y="324550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 err="1"/>
              <a:t>ieuweElementen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28982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3138-1CE2-4008-9BB2-50CB7CD2C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dirty="0"/>
              <a:t>TECHNISCHE FRAMES ( 39794 en 39790)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87EE3E-CF34-495C-B46B-8C44EA8DF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9055591" cy="365125"/>
          </a:xfrm>
        </p:spPr>
        <p:txBody>
          <a:bodyPr/>
          <a:lstStyle/>
          <a:p>
            <a:r>
              <a:rPr lang="nl" dirty="0"/>
              <a:t>Copyright © 2020 Prime Lessons (primelessons.org) CC-BY-NC-SA. (Laatste bewerking: 14-12-2020)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5AA23D-827F-4F55-90FC-B313CF8CD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3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5F65BE-C4D9-4FBE-86A8-E917097881CA}"/>
              </a:ext>
            </a:extLst>
          </p:cNvPr>
          <p:cNvSpPr txBox="1">
            <a:spLocks/>
          </p:cNvSpPr>
          <p:nvPr/>
        </p:nvSpPr>
        <p:spPr>
          <a:xfrm>
            <a:off x="155088" y="1140006"/>
            <a:ext cx="8746864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" dirty="0"/>
              <a:t>Grote Technic-frames zorgen voor sneller en sterker bouwen</a:t>
            </a:r>
          </a:p>
          <a:p>
            <a:r>
              <a:rPr lang="nl" dirty="0"/>
              <a:t>Nieuwe maten: 11 X 7 en 15 X 11</a:t>
            </a:r>
          </a:p>
          <a:p>
            <a:r>
              <a:rPr lang="nl" dirty="0"/>
              <a:t>Ze zijn verkrijgbaar in magenta en azuurblauw in SPIKE Prime, en zwart in Robot Inventor</a:t>
            </a:r>
          </a:p>
        </p:txBody>
      </p:sp>
      <p:pic>
        <p:nvPicPr>
          <p:cNvPr id="12" name="Picture 11" descr="A picture containing table, sitting, cake, remote&#10;&#10;Description automatically generated">
            <a:extLst>
              <a:ext uri="{FF2B5EF4-FFF2-40B4-BE49-F238E27FC236}">
                <a16:creationId xmlns:a16="http://schemas.microsoft.com/office/drawing/2014/main" id="{F94A601A-4917-4B4C-B15A-634698357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52" y="2369676"/>
            <a:ext cx="5952565" cy="3348318"/>
          </a:xfrm>
          <a:prstGeom prst="rect">
            <a:avLst/>
          </a:prstGeom>
        </p:spPr>
      </p:pic>
      <p:pic>
        <p:nvPicPr>
          <p:cNvPr id="14" name="Content Placeholder 13" descr="A picture containing text&#10;&#10;Description automatically generated">
            <a:extLst>
              <a:ext uri="{FF2B5EF4-FFF2-40B4-BE49-F238E27FC236}">
                <a16:creationId xmlns:a16="http://schemas.microsoft.com/office/drawing/2014/main" id="{3EF3B7CF-039D-7049-8732-AD654757A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58994" y="2669994"/>
            <a:ext cx="4064000" cy="3048000"/>
          </a:xfrm>
        </p:spPr>
      </p:pic>
    </p:spTree>
    <p:extLst>
      <p:ext uri="{BB962C8B-B14F-4D97-AF65-F5344CB8AC3E}">
        <p14:creationId xmlns:p14="http://schemas.microsoft.com/office/powerpoint/2010/main" val="3183662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B5A9B-DBD6-4218-8E3C-2AA8BFFE1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dirty="0"/>
              <a:t>Koekje ( 39793)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59C663E-8D94-4D8C-9177-EF6F2C6F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8272" y="1140006"/>
            <a:ext cx="5548396" cy="5082601"/>
          </a:xfrm>
        </p:spPr>
        <p:txBody>
          <a:bodyPr/>
          <a:lstStyle/>
          <a:p>
            <a:r>
              <a:rPr lang="nl" dirty="0"/>
              <a:t>Met dit 3X3 Technic-element kun je gemakkelijk van richting wisselen tijdens het bouwen. Ze zijn verkrijgbaar in zowel SPIKE Prime als Robot Inventor, maar in verschillende kleuren.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E282DD-385B-4720-A849-12B45D9DC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9055591" cy="365125"/>
          </a:xfrm>
        </p:spPr>
        <p:txBody>
          <a:bodyPr/>
          <a:lstStyle/>
          <a:p>
            <a:r>
              <a:rPr lang="nl" dirty="0"/>
              <a:t>Copyright © 2020 Prime Lessons (primelessons.org) CC-BY-NC-SA. (Laatste bewerking: 14-12-2020)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FF12BD-AC76-4093-9455-A9219FEF0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4</a:t>
            </a:fld>
            <a:endParaRPr lang="en-US"/>
          </a:p>
        </p:txBody>
      </p:sp>
      <p:pic>
        <p:nvPicPr>
          <p:cNvPr id="15" name="Picture 14" descr="A close up of a toy&#10;&#10;Description automatically generated">
            <a:extLst>
              <a:ext uri="{FF2B5EF4-FFF2-40B4-BE49-F238E27FC236}">
                <a16:creationId xmlns:a16="http://schemas.microsoft.com/office/drawing/2014/main" id="{F9A9ADF7-9419-4F9B-AD2C-897CC28828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85" t="21460" r="25170" b="9346"/>
          <a:stretch/>
        </p:blipFill>
        <p:spPr>
          <a:xfrm>
            <a:off x="603126" y="2429435"/>
            <a:ext cx="2570416" cy="1999130"/>
          </a:xfrm>
          <a:prstGeom prst="rect">
            <a:avLst/>
          </a:prstGeom>
        </p:spPr>
      </p:pic>
      <p:pic>
        <p:nvPicPr>
          <p:cNvPr id="6" name="Picture 5" descr="A picture containing remote, toy&#10;&#10;Description automatically generated">
            <a:extLst>
              <a:ext uri="{FF2B5EF4-FFF2-40B4-BE49-F238E27FC236}">
                <a16:creationId xmlns:a16="http://schemas.microsoft.com/office/drawing/2014/main" id="{0760420E-E340-8C44-BB3F-2161D2858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8271" y="1978343"/>
            <a:ext cx="5548396" cy="416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38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9E3B0-C62F-40BD-BE36-213AAEE16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dirty="0"/>
              <a:t>KOGEL en WIEL ( 39370 en 52629)</a:t>
            </a:r>
            <a:endParaRPr lang="en-US" dirty="0"/>
          </a:p>
        </p:txBody>
      </p:sp>
      <p:pic>
        <p:nvPicPr>
          <p:cNvPr id="11" name="Content Placeholder 10" descr="A picture containing clock&#10;&#10;Description automatically generated">
            <a:extLst>
              <a:ext uri="{FF2B5EF4-FFF2-40B4-BE49-F238E27FC236}">
                <a16:creationId xmlns:a16="http://schemas.microsoft.com/office/drawing/2014/main" id="{61079407-8735-4265-BAF3-58DA7749BC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714" t="13068" r="26680" b="71681"/>
          <a:stretch/>
        </p:blipFill>
        <p:spPr>
          <a:xfrm>
            <a:off x="6187008" y="1045681"/>
            <a:ext cx="2561664" cy="2287514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D7A206-7D2E-4B1D-9262-4FA8F2B78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5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D6F24DD-BCDE-4C4A-9EDC-A47DD1F81640}"/>
              </a:ext>
            </a:extLst>
          </p:cNvPr>
          <p:cNvSpPr txBox="1">
            <a:spLocks/>
          </p:cNvSpPr>
          <p:nvPr/>
        </p:nvSpPr>
        <p:spPr>
          <a:xfrm>
            <a:off x="155087" y="1140006"/>
            <a:ext cx="6345104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" dirty="0"/>
              <a:t>Deze lichtgewicht bal en zwenkwiel zijn alleen verkrijgbaar in SPIKE Prime</a:t>
            </a:r>
          </a:p>
          <a:p>
            <a:r>
              <a:rPr lang="nl" dirty="0"/>
              <a:t>Bal roest niet</a:t>
            </a:r>
          </a:p>
          <a:p>
            <a:r>
              <a:rPr lang="nl" dirty="0"/>
              <a:t>In tegenstelling tot de EV3-bal en het zwenkwiel is er geen gat aan de bovenkant om de bal eruit te duwen.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nl" dirty="0"/>
              <a:t>Om de bal te verwijderen, schuift u een dun draadje of een stukje flossdraad in een van de sleuven en baant u zich een weg rond de bal naar de tegenoverliggende gleuf. Trek aan beide uiteinden van het touwtje en de bal moet eruit springen.</a:t>
            </a:r>
          </a:p>
        </p:txBody>
      </p:sp>
      <p:pic>
        <p:nvPicPr>
          <p:cNvPr id="17" name="Picture 16" descr="A picture containing gear, food, light&#10;&#10;Description automatically generated">
            <a:extLst>
              <a:ext uri="{FF2B5EF4-FFF2-40B4-BE49-F238E27FC236}">
                <a16:creationId xmlns:a16="http://schemas.microsoft.com/office/drawing/2014/main" id="{D92A96B1-530D-4623-B934-E9FDAC23BD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07" t="1184" r="27741" b="17040"/>
          <a:stretch/>
        </p:blipFill>
        <p:spPr>
          <a:xfrm>
            <a:off x="4148237" y="2766026"/>
            <a:ext cx="1274910" cy="154118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FB1183-4F0D-4D5B-9F04-557C59A83BD4}"/>
              </a:ext>
            </a:extLst>
          </p:cNvPr>
          <p:cNvCxnSpPr>
            <a:cxnSpLocks/>
          </p:cNvCxnSpPr>
          <p:nvPr/>
        </p:nvCxnSpPr>
        <p:spPr>
          <a:xfrm flipV="1">
            <a:off x="3718707" y="3401692"/>
            <a:ext cx="1066985" cy="67844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picture containing dark, food, light, black&#10;&#10;Description automatically generated">
            <a:extLst>
              <a:ext uri="{FF2B5EF4-FFF2-40B4-BE49-F238E27FC236}">
                <a16:creationId xmlns:a16="http://schemas.microsoft.com/office/drawing/2014/main" id="{0419A6C7-6310-4F39-812B-7EF5FC8AA9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450" t="12440" r="31177" b="31612"/>
          <a:stretch/>
        </p:blipFill>
        <p:spPr>
          <a:xfrm>
            <a:off x="7007654" y="5022989"/>
            <a:ext cx="1443118" cy="109772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C16E4C5-E36B-41CB-B25A-EAB0CA4A9EB7}"/>
              </a:ext>
            </a:extLst>
          </p:cNvPr>
          <p:cNvCxnSpPr/>
          <p:nvPr/>
        </p:nvCxnSpPr>
        <p:spPr>
          <a:xfrm flipH="1" flipV="1">
            <a:off x="7295321" y="4899016"/>
            <a:ext cx="242047" cy="28687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230DF08-6F3D-4A60-82CD-263C28DCD727}"/>
              </a:ext>
            </a:extLst>
          </p:cNvPr>
          <p:cNvCxnSpPr/>
          <p:nvPr/>
        </p:nvCxnSpPr>
        <p:spPr>
          <a:xfrm flipH="1" flipV="1">
            <a:off x="7966213" y="5786523"/>
            <a:ext cx="242047" cy="28687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5C92E6B-3709-0839-8B8B-F37699AD8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9055591" cy="365125"/>
          </a:xfrm>
        </p:spPr>
        <p:txBody>
          <a:bodyPr/>
          <a:lstStyle/>
          <a:p>
            <a:r>
              <a:rPr lang="nl" dirty="0"/>
              <a:t>Copyright © 2020 Prime Lessons (primelessons.org) CC-BY-NC-SA. (Laatste bewerking: 14-12-2020)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20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3BE9D-4859-4CA3-892A-E4A0A5632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dirty="0"/>
              <a:t>DRAADCLIPS ( 49283)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7D7650B-6FDE-40E7-94A6-7B1A74F26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847" y="1230198"/>
            <a:ext cx="4578277" cy="5082601"/>
          </a:xfrm>
        </p:spPr>
        <p:txBody>
          <a:bodyPr/>
          <a:lstStyle/>
          <a:p>
            <a:r>
              <a:rPr lang="nl" dirty="0"/>
              <a:t>Deze draadclips maken het draadbeheer op uw robot eenvoudiger</a:t>
            </a:r>
          </a:p>
          <a:p>
            <a:r>
              <a:rPr lang="nl" dirty="0"/>
              <a:t>Er past slechts één kabel in elke clip</a:t>
            </a:r>
          </a:p>
          <a:p>
            <a:r>
              <a:rPr lang="nl" dirty="0"/>
              <a:t>Je krijgt 12 clips in de SPIKE Prime-set (2 in elke kleur).</a:t>
            </a:r>
          </a:p>
          <a:p>
            <a:r>
              <a:rPr lang="nl" dirty="0"/>
              <a:t>In Robot Inventor krijg je er 8 allemaal in één kleur (groenblauw).</a:t>
            </a:r>
          </a:p>
          <a:p>
            <a:r>
              <a:rPr lang="nl" dirty="0"/>
              <a:t>U kunt ze gebruiken om verschillende delen van uw robot te identificeren. (Grote motoren kunnen bijvoorbeeld groen zijn, middelgrote motoren kunnen rood zijn, enz.)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BD45B4-3FF3-4E53-A29B-69E5F1D29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A picture containing toy, clothespin, line, several&#10;&#10;Description automatically generated">
            <a:extLst>
              <a:ext uri="{FF2B5EF4-FFF2-40B4-BE49-F238E27FC236}">
                <a16:creationId xmlns:a16="http://schemas.microsoft.com/office/drawing/2014/main" id="{1CD208F7-6D85-5F49-87AA-3338732F6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2" y="1750126"/>
            <a:ext cx="4959736" cy="3719802"/>
          </a:xfrm>
          <a:prstGeom prst="rect">
            <a:avLst/>
          </a:prstGeom>
        </p:spPr>
      </p:pic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5A9D0E3B-BE30-10BA-2705-985F3670A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9055591" cy="365125"/>
          </a:xfrm>
        </p:spPr>
        <p:txBody>
          <a:bodyPr/>
          <a:lstStyle/>
          <a:p>
            <a:r>
              <a:rPr lang="nl" dirty="0"/>
              <a:t>Copyright © 2020 Prime Lessons (primelessons.org) CC-BY-NC-SA. (Laatste bewerking: 14-12-2020)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97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64E68-7E2C-45E2-A195-DDD45ED28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dirty="0"/>
              <a:t>WIELEN ( 39367 en 49295)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1ABBA0-287C-4FB0-A30F-513C85D3B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7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C393A73-8AF1-44B7-95AB-A3B9F42D9E9D}"/>
              </a:ext>
            </a:extLst>
          </p:cNvPr>
          <p:cNvSpPr txBox="1">
            <a:spLocks/>
          </p:cNvSpPr>
          <p:nvPr/>
        </p:nvSpPr>
        <p:spPr>
          <a:xfrm>
            <a:off x="155087" y="1140006"/>
            <a:ext cx="5819685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" dirty="0"/>
              <a:t>De rubberen band is op de velg gegoten. Daarom glijden ze niet van de velg, zoals veel LEGO-banden doen.</a:t>
            </a:r>
          </a:p>
          <a:p>
            <a:r>
              <a:rPr lang="nl" dirty="0"/>
              <a:t>De kleine band is 56 X14 (dezelfde maat als het wiel in de EV3-kernset)</a:t>
            </a:r>
          </a:p>
          <a:p>
            <a:r>
              <a:rPr lang="nl" dirty="0"/>
              <a:t>De grote band is 88 X 14</a:t>
            </a:r>
          </a:p>
          <a:p>
            <a:r>
              <a:rPr lang="nl" dirty="0"/>
              <a:t>In de Robot Inventor-set krijg je zes 56X14-banden in geheel zwart</a:t>
            </a:r>
          </a:p>
          <a:p>
            <a:r>
              <a:rPr lang="nl" dirty="0"/>
              <a:t>In SPIKE Prime krijg je vier 56 X14-banden in de kernset en nog eens vier 88 X 14-banden in de uitbreidingsset</a:t>
            </a:r>
          </a:p>
        </p:txBody>
      </p:sp>
      <p:pic>
        <p:nvPicPr>
          <p:cNvPr id="8" name="Picture 7" descr="A picture containing object, clock, blue&#10;&#10;Description automatically generated">
            <a:extLst>
              <a:ext uri="{FF2B5EF4-FFF2-40B4-BE49-F238E27FC236}">
                <a16:creationId xmlns:a16="http://schemas.microsoft.com/office/drawing/2014/main" id="{FAD3CC52-F91A-E44E-A9A0-81056CDAC5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41" t="40444" r="29622"/>
          <a:stretch/>
        </p:blipFill>
        <p:spPr>
          <a:xfrm>
            <a:off x="6641547" y="3173493"/>
            <a:ext cx="1594825" cy="1727503"/>
          </a:xfrm>
          <a:prstGeom prst="rect">
            <a:avLst/>
          </a:prstGeom>
        </p:spPr>
      </p:pic>
      <p:pic>
        <p:nvPicPr>
          <p:cNvPr id="11" name="Picture 10" descr="A picture containing object, clock, blue&#10;&#10;Description automatically generated">
            <a:extLst>
              <a:ext uri="{FF2B5EF4-FFF2-40B4-BE49-F238E27FC236}">
                <a16:creationId xmlns:a16="http://schemas.microsoft.com/office/drawing/2014/main" id="{8500A4EA-1E16-1442-B1FE-E463AC52A9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41" r="29622" b="59556"/>
          <a:stretch/>
        </p:blipFill>
        <p:spPr>
          <a:xfrm>
            <a:off x="6641548" y="1485364"/>
            <a:ext cx="1594825" cy="1173144"/>
          </a:xfrm>
          <a:prstGeom prst="rect">
            <a:avLst/>
          </a:prstGeom>
        </p:spPr>
      </p:pic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3CBA9023-406E-1E76-84C5-02D7D087B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9055591" cy="365125"/>
          </a:xfrm>
        </p:spPr>
        <p:txBody>
          <a:bodyPr/>
          <a:lstStyle/>
          <a:p>
            <a:r>
              <a:rPr lang="nl" dirty="0"/>
              <a:t>Copyright © 2020 Prime Lessons (primelessons.org) CC-BY-NC-SA. (Laatste bewerking: 14-12-2020)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371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B41D6-0B88-451B-91E7-E2A1AC49F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" dirty="0"/>
              <a:t>BEVEL TANDWIEL ( 46372) en DIFFERENTIEEL Tandwiel (65414)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23F96F2-D6CD-4A90-AA20-DD3FF53CF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9246" y="1140007"/>
            <a:ext cx="4477421" cy="1052476"/>
          </a:xfrm>
        </p:spPr>
        <p:txBody>
          <a:bodyPr/>
          <a:lstStyle/>
          <a:p>
            <a:r>
              <a:rPr lang="nl" dirty="0"/>
              <a:t>Dit nieuwe tandwiel met 28 tanden in SPIKE Prime biedt meer versnellingsmogelijkheden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C64547-4988-4A97-85F2-87A28D7E0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86E89B-3771-4D5F-829A-E32CE77C89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583" r="16912" b="56142"/>
          <a:stretch/>
        </p:blipFill>
        <p:spPr>
          <a:xfrm>
            <a:off x="1201525" y="1173182"/>
            <a:ext cx="2149337" cy="2255818"/>
          </a:xfrm>
          <a:prstGeom prst="rect">
            <a:avLst/>
          </a:prstGeom>
        </p:spPr>
      </p:pic>
      <p:pic>
        <p:nvPicPr>
          <p:cNvPr id="6" name="Picture 5" descr="A picture containing dark, light&#10;&#10;Description automatically generated">
            <a:extLst>
              <a:ext uri="{FF2B5EF4-FFF2-40B4-BE49-F238E27FC236}">
                <a16:creationId xmlns:a16="http://schemas.microsoft.com/office/drawing/2014/main" id="{3A595D49-C35D-FC44-AE6A-E79F0284A6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69" t="21677" r="39158" b="19116"/>
          <a:stretch/>
        </p:blipFill>
        <p:spPr>
          <a:xfrm>
            <a:off x="1091044" y="3556501"/>
            <a:ext cx="2452255" cy="2255818"/>
          </a:xfrm>
          <a:prstGeom prst="rect">
            <a:avLst/>
          </a:prstGeom>
        </p:spPr>
      </p:pic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4B7D214D-03CD-BC48-8539-DAFBBB068F75}"/>
              </a:ext>
            </a:extLst>
          </p:cNvPr>
          <p:cNvSpPr txBox="1">
            <a:spLocks/>
          </p:cNvSpPr>
          <p:nvPr/>
        </p:nvSpPr>
        <p:spPr>
          <a:xfrm>
            <a:off x="4572000" y="4006922"/>
            <a:ext cx="4477421" cy="10524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" dirty="0"/>
              <a:t>Er is een nieuw differentieel beschikbaar in Robot Inventor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E94B4891-3058-15D4-841F-CDB7F663C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9055591" cy="365125"/>
          </a:xfrm>
        </p:spPr>
        <p:txBody>
          <a:bodyPr/>
          <a:lstStyle/>
          <a:p>
            <a:r>
              <a:rPr lang="nl" dirty="0"/>
              <a:t>Copyright © 2020 Prime Lessons (primelessons.org) CC-BY-NC-SA. (Laatste bewerking: 14-12-2020)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029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66CA3-54B3-4E3F-A9F2-185664FF5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" dirty="0"/>
              <a:t>Andere nieuwe elementen in BEIDE SETS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5800F-A073-46E4-8B68-2A1053C1C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9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28A988B-B94A-44E5-8BD6-45D82D73A597}"/>
              </a:ext>
            </a:extLst>
          </p:cNvPr>
          <p:cNvSpPr txBox="1">
            <a:spLocks/>
          </p:cNvSpPr>
          <p:nvPr/>
        </p:nvSpPr>
        <p:spPr>
          <a:xfrm>
            <a:off x="155088" y="1140006"/>
            <a:ext cx="4017284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" dirty="0"/>
              <a:t>Technic Basisplaat 11X19X1 ( 39369): Basisplaat kan worden gebruikt voor het maken van stabiele modellen.</a:t>
            </a:r>
          </a:p>
          <a:p>
            <a:r>
              <a:rPr lang="nl" dirty="0"/>
              <a:t>In SPIKE Prime is het verkrijgbaar in het geel en in Robot Inventor is het verkrijgbaar in groenblauw</a:t>
            </a:r>
          </a:p>
          <a:p>
            <a:endParaRPr lang="en-US" dirty="0"/>
          </a:p>
          <a:p>
            <a:r>
              <a:rPr lang="nl" dirty="0"/>
              <a:t>SPIKE Prime wordt ook geleverd met een integratorsteen met kruisas ( 39789): Hiermee kan de bouwer Technic combineren met Systems-steen</a:t>
            </a:r>
          </a:p>
          <a:p>
            <a:endParaRPr lang="en-US" dirty="0"/>
          </a:p>
        </p:txBody>
      </p:sp>
      <p:pic>
        <p:nvPicPr>
          <p:cNvPr id="6" name="Picture 5" descr="A picture containing indoor, remote, different, toy&#10;&#10;Description automatically generated">
            <a:extLst>
              <a:ext uri="{FF2B5EF4-FFF2-40B4-BE49-F238E27FC236}">
                <a16:creationId xmlns:a16="http://schemas.microsoft.com/office/drawing/2014/main" id="{06881190-C4D3-AD45-B553-D429A9A9B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6121" y="3710235"/>
            <a:ext cx="3150171" cy="2362628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D45E136-621F-2D42-82FB-E738A9730F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89207" y="788504"/>
            <a:ext cx="4064000" cy="3048000"/>
          </a:xfrm>
        </p:spPr>
      </p:pic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0407F22E-C658-3A6B-A473-D8A03D0CE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9055591" cy="365125"/>
          </a:xfrm>
        </p:spPr>
        <p:txBody>
          <a:bodyPr/>
          <a:lstStyle/>
          <a:p>
            <a:r>
              <a:rPr lang="nl" dirty="0"/>
              <a:t>Copyright © 2020 Prime Lessons (primelessons.org) CC-BY-NC-SA. (Laatste bewerking: 14-12-2020)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05172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00000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owtoUse" id="{7DD8E111-BC3A-4444-A06C-BD4DCB2344B2}" vid="{5D8D2880-D206-C442-A283-BCAB763DE8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primelessons</Template>
  <TotalTime>790</TotalTime>
  <Words>848</Words>
  <Application>Microsoft Office PowerPoint</Application>
  <PresentationFormat>On-screen Show (4:3)</PresentationFormat>
  <Paragraphs>74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Gill Sans MT</vt:lpstr>
      <vt:lpstr>Helvetica Neue</vt:lpstr>
      <vt:lpstr>Wingdings 2</vt:lpstr>
      <vt:lpstr>Dividend</vt:lpstr>
      <vt:lpstr>Makkelijker bouwen met Spike prime en ROBOT INVENTOR</vt:lpstr>
      <vt:lpstr>Vierkant Vormfactoren</vt:lpstr>
      <vt:lpstr>TECHNISCHE FRAMES ( 39794 en 39790)</vt:lpstr>
      <vt:lpstr>Koekje ( 39793)</vt:lpstr>
      <vt:lpstr>KOGEL en WIEL ( 39370 en 52629)</vt:lpstr>
      <vt:lpstr>DRAADCLIPS ( 49283)</vt:lpstr>
      <vt:lpstr>WIELEN ( 39367 en 49295)</vt:lpstr>
      <vt:lpstr>BEVEL TANDWIEL ( 46372) en DIFFERENTIEEL Tandwiel (65414)</vt:lpstr>
      <vt:lpstr>Andere nieuwe elementen in BEIDE SETS</vt:lpstr>
      <vt:lpstr>WAAR KAN IK deze ELEMENTEN KOPEN?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management</dc:title>
  <dc:creator>Srinivasan Seshan</dc:creator>
  <cp:lastModifiedBy>roy</cp:lastModifiedBy>
  <cp:revision>64</cp:revision>
  <dcterms:created xsi:type="dcterms:W3CDTF">2019-12-31T03:18:51Z</dcterms:created>
  <dcterms:modified xsi:type="dcterms:W3CDTF">2023-09-27T11:52:26Z</dcterms:modified>
</cp:coreProperties>
</file>

<file path=docProps/thumbnail.jpeg>
</file>